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3" r:id="rId6"/>
  </p:sldMasterIdLst>
  <p:notesMasterIdLst>
    <p:notesMasterId r:id="rId24"/>
  </p:notesMasterIdLst>
  <p:sldIdLst>
    <p:sldId id="270" r:id="rId7"/>
    <p:sldId id="271" r:id="rId8"/>
    <p:sldId id="288" r:id="rId9"/>
    <p:sldId id="269" r:id="rId10"/>
    <p:sldId id="273" r:id="rId11"/>
    <p:sldId id="283" r:id="rId12"/>
    <p:sldId id="284" r:id="rId13"/>
    <p:sldId id="282" r:id="rId14"/>
    <p:sldId id="291" r:id="rId15"/>
    <p:sldId id="290" r:id="rId16"/>
    <p:sldId id="292" r:id="rId17"/>
    <p:sldId id="275" r:id="rId18"/>
    <p:sldId id="274" r:id="rId19"/>
    <p:sldId id="272" r:id="rId20"/>
    <p:sldId id="285" r:id="rId21"/>
    <p:sldId id="276" r:id="rId22"/>
    <p:sldId id="289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F3DAAD7-D56C-4526-A872-99B653579593}">
          <p14:sldIdLst>
            <p14:sldId id="270"/>
            <p14:sldId id="271"/>
            <p14:sldId id="288"/>
            <p14:sldId id="269"/>
            <p14:sldId id="273"/>
            <p14:sldId id="283"/>
            <p14:sldId id="284"/>
            <p14:sldId id="282"/>
            <p14:sldId id="291"/>
            <p14:sldId id="290"/>
            <p14:sldId id="292"/>
            <p14:sldId id="275"/>
            <p14:sldId id="274"/>
            <p14:sldId id="272"/>
            <p14:sldId id="285"/>
            <p14:sldId id="27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337"/>
    <a:srgbClr val="102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C924B-EFAE-AA68-5E77-509F7A2CF9D5}" v="307" dt="2025-11-27T19:26:38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8" autoAdjust="0"/>
    <p:restoredTop sz="95991" autoAdjust="0"/>
  </p:normalViewPr>
  <p:slideViewPr>
    <p:cSldViewPr snapToGrid="0">
      <p:cViewPr varScale="1">
        <p:scale>
          <a:sx n="59" d="100"/>
          <a:sy n="59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vestment Club | VEK" userId="S::investmentclub@vek.be::fccfcf99-cb57-4190-863c-7d6490e7bab2" providerId="AD" clId="Web-{5C3C924B-EFAE-AA68-5E77-509F7A2CF9D5}"/>
    <pc:docChg chg="addSld modSld sldOrd modSection">
      <pc:chgData name="Investment Club | VEK" userId="S::investmentclub@vek.be::fccfcf99-cb57-4190-863c-7d6490e7bab2" providerId="AD" clId="Web-{5C3C924B-EFAE-AA68-5E77-509F7A2CF9D5}" dt="2025-11-27T19:26:38.516" v="300"/>
      <pc:docMkLst>
        <pc:docMk/>
      </pc:docMkLst>
      <pc:sldChg chg="modSp new ord">
        <pc:chgData name="Investment Club | VEK" userId="S::investmentclub@vek.be::fccfcf99-cb57-4190-863c-7d6490e7bab2" providerId="AD" clId="Web-{5C3C924B-EFAE-AA68-5E77-509F7A2CF9D5}" dt="2025-11-27T19:26:38.516" v="300"/>
        <pc:sldMkLst>
          <pc:docMk/>
          <pc:sldMk cId="4083333906" sldId="290"/>
        </pc:sldMkLst>
        <pc:spChg chg="mod">
          <ac:chgData name="Investment Club | VEK" userId="S::investmentclub@vek.be::fccfcf99-cb57-4190-863c-7d6490e7bab2" providerId="AD" clId="Web-{5C3C924B-EFAE-AA68-5E77-509F7A2CF9D5}" dt="2025-11-27T18:19:10.325" v="16" actId="20577"/>
          <ac:spMkLst>
            <pc:docMk/>
            <pc:sldMk cId="4083333906" sldId="290"/>
            <ac:spMk id="2" creationId="{B51885A1-7AE7-26E3-2029-8B32E9697A98}"/>
          </ac:spMkLst>
        </pc:spChg>
        <pc:spChg chg="mod">
          <ac:chgData name="Investment Club | VEK" userId="S::investmentclub@vek.be::fccfcf99-cb57-4190-863c-7d6490e7bab2" providerId="AD" clId="Web-{5C3C924B-EFAE-AA68-5E77-509F7A2CF9D5}" dt="2025-11-27T18:49:03.253" v="298" actId="20577"/>
          <ac:spMkLst>
            <pc:docMk/>
            <pc:sldMk cId="4083333906" sldId="290"/>
            <ac:spMk id="3" creationId="{6CE44D34-A725-4053-2679-122A3A0432AE}"/>
          </ac:spMkLst>
        </pc:spChg>
      </pc:sldChg>
      <pc:sldChg chg="modSp new">
        <pc:chgData name="Investment Club | VEK" userId="S::investmentclub@vek.be::fccfcf99-cb57-4190-863c-7d6490e7bab2" providerId="AD" clId="Web-{5C3C924B-EFAE-AA68-5E77-509F7A2CF9D5}" dt="2025-11-27T18:48:55.784" v="296" actId="20577"/>
        <pc:sldMkLst>
          <pc:docMk/>
          <pc:sldMk cId="442529147" sldId="291"/>
        </pc:sldMkLst>
        <pc:spChg chg="mod">
          <ac:chgData name="Investment Club | VEK" userId="S::investmentclub@vek.be::fccfcf99-cb57-4190-863c-7d6490e7bab2" providerId="AD" clId="Web-{5C3C924B-EFAE-AA68-5E77-509F7A2CF9D5}" dt="2025-11-27T18:20:46.675" v="93" actId="20577"/>
          <ac:spMkLst>
            <pc:docMk/>
            <pc:sldMk cId="442529147" sldId="291"/>
            <ac:spMk id="2" creationId="{5BDC9196-5CC9-ABF3-664F-ABFC2A2CF74D}"/>
          </ac:spMkLst>
        </pc:spChg>
        <pc:spChg chg="mod">
          <ac:chgData name="Investment Club | VEK" userId="S::investmentclub@vek.be::fccfcf99-cb57-4190-863c-7d6490e7bab2" providerId="AD" clId="Web-{5C3C924B-EFAE-AA68-5E77-509F7A2CF9D5}" dt="2025-11-27T18:48:55.784" v="296" actId="20577"/>
          <ac:spMkLst>
            <pc:docMk/>
            <pc:sldMk cId="442529147" sldId="291"/>
            <ac:spMk id="3" creationId="{98D32D2A-9C89-0DC0-8EEA-B189A2C31DFF}"/>
          </ac:spMkLst>
        </pc:spChg>
      </pc:sldChg>
      <pc:sldChg chg="modSp new">
        <pc:chgData name="Investment Club | VEK" userId="S::investmentclub@vek.be::fccfcf99-cb57-4190-863c-7d6490e7bab2" providerId="AD" clId="Web-{5C3C924B-EFAE-AA68-5E77-509F7A2CF9D5}" dt="2025-11-27T18:23:52.001" v="294" actId="20577"/>
        <pc:sldMkLst>
          <pc:docMk/>
          <pc:sldMk cId="3966617136" sldId="292"/>
        </pc:sldMkLst>
        <pc:spChg chg="mod">
          <ac:chgData name="Investment Club | VEK" userId="S::investmentclub@vek.be::fccfcf99-cb57-4190-863c-7d6490e7bab2" providerId="AD" clId="Web-{5C3C924B-EFAE-AA68-5E77-509F7A2CF9D5}" dt="2025-11-27T18:23:09.311" v="250" actId="20577"/>
          <ac:spMkLst>
            <pc:docMk/>
            <pc:sldMk cId="3966617136" sldId="292"/>
            <ac:spMk id="2" creationId="{C4B76D32-4301-3631-63DB-D54673ED653E}"/>
          </ac:spMkLst>
        </pc:spChg>
        <pc:spChg chg="mod">
          <ac:chgData name="Investment Club | VEK" userId="S::investmentclub@vek.be::fccfcf99-cb57-4190-863c-7d6490e7bab2" providerId="AD" clId="Web-{5C3C924B-EFAE-AA68-5E77-509F7A2CF9D5}" dt="2025-11-27T18:23:52.001" v="294" actId="20577"/>
          <ac:spMkLst>
            <pc:docMk/>
            <pc:sldMk cId="3966617136" sldId="292"/>
            <ac:spMk id="3" creationId="{EC5EA956-F3A8-A4D3-73DA-FD3EB089C4C1}"/>
          </ac:spMkLst>
        </pc:spChg>
      </pc:sldChg>
    </pc:docChg>
  </pc:docChgLst>
  <pc:docChgLst>
    <pc:chgData name="Investment Club | VEK" userId="S::investmentclub@vek.be::fccfcf99-cb57-4190-863c-7d6490e7bab2" providerId="AD" clId="Web-{47BAF207-E0A4-9F1D-7EBA-23DA2DED5160}"/>
    <pc:docChg chg="addSld delSld modSld modSection">
      <pc:chgData name="Investment Club | VEK" userId="S::investmentclub@vek.be::fccfcf99-cb57-4190-863c-7d6490e7bab2" providerId="AD" clId="Web-{47BAF207-E0A4-9F1D-7EBA-23DA2DED5160}" dt="2025-10-30T19:26:10.585" v="28" actId="1076"/>
      <pc:docMkLst>
        <pc:docMk/>
      </pc:docMkLst>
      <pc:sldChg chg="addSp delSp modSp">
        <pc:chgData name="Investment Club | VEK" userId="S::investmentclub@vek.be::fccfcf99-cb57-4190-863c-7d6490e7bab2" providerId="AD" clId="Web-{47BAF207-E0A4-9F1D-7EBA-23DA2DED5160}" dt="2025-10-30T19:26:10.585" v="28" actId="1076"/>
        <pc:sldMkLst>
          <pc:docMk/>
          <pc:sldMk cId="4147990340" sldId="270"/>
        </pc:sldMkLst>
        <pc:spChg chg="mod">
          <ac:chgData name="Investment Club | VEK" userId="S::investmentclub@vek.be::fccfcf99-cb57-4190-863c-7d6490e7bab2" providerId="AD" clId="Web-{47BAF207-E0A4-9F1D-7EBA-23DA2DED5160}" dt="2025-10-30T19:26:07.976" v="24" actId="1076"/>
          <ac:spMkLst>
            <pc:docMk/>
            <pc:sldMk cId="4147990340" sldId="270"/>
            <ac:spMk id="2" creationId="{77ABBA02-762F-6C40-014B-DE04AD8A048E}"/>
          </ac:spMkLst>
        </pc:spChg>
        <pc:picChg chg="add mod">
          <ac:chgData name="Investment Club | VEK" userId="S::investmentclub@vek.be::fccfcf99-cb57-4190-863c-7d6490e7bab2" providerId="AD" clId="Web-{47BAF207-E0A4-9F1D-7EBA-23DA2DED5160}" dt="2025-10-30T19:26:10.585" v="28" actId="1076"/>
          <ac:picMkLst>
            <pc:docMk/>
            <pc:sldMk cId="4147990340" sldId="270"/>
            <ac:picMk id="3" creationId="{E1ACD24F-3BE4-647E-B1EE-7E15EEAC25E5}"/>
          </ac:picMkLst>
        </pc:picChg>
      </pc:sldChg>
      <pc:sldChg chg="addSp delSp modSp">
        <pc:chgData name="Investment Club | VEK" userId="S::investmentclub@vek.be::fccfcf99-cb57-4190-863c-7d6490e7bab2" providerId="AD" clId="Web-{47BAF207-E0A4-9F1D-7EBA-23DA2DED5160}" dt="2025-10-30T19:23:42.442" v="0"/>
        <pc:sldMkLst>
          <pc:docMk/>
          <pc:sldMk cId="2072403919" sldId="276"/>
        </pc:sldMkLst>
        <pc:spChg chg="add mod">
          <ac:chgData name="Investment Club | VEK" userId="S::investmentclub@vek.be::fccfcf99-cb57-4190-863c-7d6490e7bab2" providerId="AD" clId="Web-{47BAF207-E0A4-9F1D-7EBA-23DA2DED5160}" dt="2025-10-30T19:23:42.442" v="0"/>
          <ac:spMkLst>
            <pc:docMk/>
            <pc:sldMk cId="2072403919" sldId="276"/>
            <ac:spMk id="4" creationId="{CC05555C-979F-C43A-D5A7-C61F72460CC7}"/>
          </ac:spMkLst>
        </pc:spChg>
      </pc:sldChg>
      <pc:sldChg chg="addSp delSp modSp new">
        <pc:chgData name="Investment Club | VEK" userId="S::investmentclub@vek.be::fccfcf99-cb57-4190-863c-7d6490e7bab2" providerId="AD" clId="Web-{47BAF207-E0A4-9F1D-7EBA-23DA2DED5160}" dt="2025-10-30T19:25:11.522" v="3" actId="14100"/>
        <pc:sldMkLst>
          <pc:docMk/>
          <pc:sldMk cId="1043702676" sldId="289"/>
        </pc:sldMkLst>
        <pc:picChg chg="add mod ord">
          <ac:chgData name="Investment Club | VEK" userId="S::investmentclub@vek.be::fccfcf99-cb57-4190-863c-7d6490e7bab2" providerId="AD" clId="Web-{47BAF207-E0A4-9F1D-7EBA-23DA2DED5160}" dt="2025-10-30T19:25:11.522" v="3" actId="14100"/>
          <ac:picMkLst>
            <pc:docMk/>
            <pc:sldMk cId="1043702676" sldId="289"/>
            <ac:picMk id="4" creationId="{934B19C2-CECF-D2C7-58F1-C774EC3E05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CEF8-D931-4635-9D59-897EC15C6356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85BF0-3D51-4747-9D20-CE4DB12E4A7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027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AC517-B988-EB68-8BAC-925B8C42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715FCC8-49F3-DA7C-D48E-D96CC614E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32E5A1-436D-5DAD-AB61-F9E63D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773E98-2CD4-4896-A8D4-721A101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BCCD98-667F-C1AA-3F92-6A4B851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48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09A12-F89E-8C75-46BD-2D9B0721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165141-0061-579D-91C9-66A577F9E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0BF015-D3A6-E932-D45E-2155C8D4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7F2026-EBD9-14E0-ECF9-9FD50B26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E25C6A-274B-2F87-37F0-B01D04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4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68690B-1FE4-5378-5250-AF6AC74C2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D605D-8B21-C317-340A-11D26EC3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270A5-8991-CAED-AD4F-FCA60097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45DB4-94EF-F96B-1B89-C6FA1806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ED165D-6C26-FE9A-A313-D5FA8896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95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D74-CFC0-5AAD-0DBA-4DAE2FE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E51AA-1826-D5A4-4D74-A387839E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1CC4B-E962-E33F-B794-ED573FCF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9002-D3F4-0B35-B8C1-52338A2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4222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C7C-D718-AD56-BB7A-81ABE0A9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C63E-9C7B-8E7C-A717-FDCFDE121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AEF8-3D49-DDF2-B9AB-0E9D4A92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FF76D-B929-D2EF-FB98-572CB6CC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4CBF5-2216-5724-58FB-FEB68F7C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0785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8AB3-0611-255A-0882-8B7ECD51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1010-89D2-01C1-845E-DD17DB4D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43EA-82EE-878C-ABA0-AFDBC6ED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8868-17D1-F1D6-6B4B-75AE970C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8483-0AD5-F41E-3130-A4EBD8B1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92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DB43-CC8E-3A65-A592-6B7E6C60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E7A94-F2CC-F7F5-D941-55B8FDDE3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ECE2-97A4-0081-7019-909BE418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90EB-9333-46CB-6D91-6BFD1BA2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C0607-343C-8770-0DAF-9D3302ED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611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67D-412C-FEA2-9096-8BCBCC56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6F19-6BDC-1F37-AD39-067A46C59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FFC51-EC72-C86E-038E-9FA25C073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48AD-0E09-1CC7-700B-001F01FB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F59AB-58F9-B8B5-0773-E24D51ED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107C3-7DD1-F595-7642-C341AA0F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6029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BEC9-4C32-2BE4-CA4C-FCA81E1F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F3422-63DF-23D2-542D-6EF4370C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08E8A-3245-31B7-5872-6E6552876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7431C-97B5-59FF-C5B6-C9848AE6A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902D8-0AE8-A661-6A7C-47164949E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7AFB6-E851-88B9-1BDE-E6CF5371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AE788-1F15-9300-B7B7-A5A445B7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874FD-327C-9575-A12D-18F87C22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6564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7F15-611A-41B6-0A4D-6FC022E2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270E5-7C95-D9B4-F71E-5F787F80D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7CE89-5CA6-A295-4332-AD7A4428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939CE-AB76-6F40-4A8B-FA8B80F2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86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04FC0-D99F-388C-0B79-99228041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6F526-2840-2DC9-FA31-16E98D9B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1413F-E31B-E36B-FB48-134137F6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031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1D21-EFE2-BA02-4562-FCDC060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78237D-D423-2D73-C4FF-7137A03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2D613-3ABC-6C9C-AAF0-28156D9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35B855-4A0E-2D07-328D-8DB4761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777F-5E77-5BD5-24C1-F2CCC1BC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8851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067D-A42F-4274-2573-3FC2654B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E74E-D1B8-93D4-E538-C24EC122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24F2-ECDB-334C-C672-B930DA1D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CED1B-74FF-5CBC-384C-034C3B82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D9E93-1F54-2EF5-5D68-13E95752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71EB1-CA88-7427-A265-6E788740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9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2458-2C56-62A3-CD46-259AAB53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6F67C-AC15-3039-4652-C04CAA2C0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3E69E-3B81-2E0B-764A-D9AF1DB7D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10C8E-DE1F-33A1-42C8-F36DB46B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6E386-E2D1-41AE-6DF4-0A56515C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D2B2-48DB-3767-F174-5DD2AA85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1340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07D2-095A-7FBB-456B-09911A38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17183-08A6-52C7-607B-B3A658B52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5959-5EF3-4640-B1C7-DD79EAF7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315E6-F1C0-6CFC-6B44-46144E2F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5F67-7669-4A78-FA65-4AFC9EE0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993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E960C-5CFF-3258-A914-F627E9392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2DCE5-12E8-721A-8C2D-6F635614D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A7F42-E301-DB24-EA06-10E8B84C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3F5-58D8-1D33-6CAF-0967B11C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9A63-A46F-7696-234D-FA0799AF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068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AC517-B988-EB68-8BAC-925B8C42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715FCC8-49F3-DA7C-D48E-D96CC614E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32E5A1-436D-5DAD-AB61-F9E63D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4EAEF-F726-BA43-BE1F-556C4F154939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773E98-2CD4-4896-A8D4-721A101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BCCD98-667F-C1AA-3F92-6A4B851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437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1D21-EFE2-BA02-4562-FCDC060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78237D-D423-2D73-C4FF-7137A03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2D613-3ABC-6C9C-AAF0-28156D9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7DC0-083F-9A44-94C0-1521E87888A1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35B855-4A0E-2D07-328D-8DB4761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777F-5E77-5BD5-24C1-F2CCC1BC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50280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10792-05AE-BC19-2B74-E3F8EB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F92F7-C619-6432-8C30-11F29A9C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A89C8-7D22-1FFD-A6BF-2301B8B4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333C-91E5-A248-A479-D65BD929A525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7AB5B-906F-0094-6232-F56E4D8E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BB81CA-0192-9646-9C81-51CB3098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56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1FD50-0C59-C417-55E1-5B3A891E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72CF92-7358-3C54-F5F6-E2907BA7A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CD0E01-57D7-1ED1-25CB-80AF4919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8A1F70-CB2A-3596-2FF6-A5518EB7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E507-AB9D-C240-952C-868D0CD4D8AE}" type="datetime1">
              <a:rPr lang="en-US" smtClean="0"/>
              <a:t>11/27/2025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EAD15-42FE-9533-E17D-C8D552AA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1BE3A8-C2AB-BD02-4381-014E1BAE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6225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AE3E7-3791-865B-3F8B-F0364AA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289837-11C1-D555-A7C5-13704B5A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C8E3B0-F466-2639-BB83-F754FBE4B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29B61-B828-DAE9-43BD-D83CFD77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95B215-8D9C-8203-3A79-6B052A6E9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22EA28-84C7-1A06-ACB3-6131D7C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8EF8-4A4E-584D-97A7-72B67062AE48}" type="datetime1">
              <a:rPr lang="en-US" smtClean="0"/>
              <a:t>11/27/2025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C2FCF4A-C584-0AD6-787A-DE0731DF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C2CE877-1AB5-5219-5331-E750DF8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5005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DD5A-C047-F8D0-DA7E-19329467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DD8A31-6EFC-CFB6-C096-C1FB86C6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3BF6-347B-EC4B-9F0B-10D800F543CB}" type="datetime1">
              <a:rPr lang="en-US" smtClean="0"/>
              <a:t>11/27/2025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63919A-4AC8-2939-3A78-BC0128E1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690A0E-097A-7DDE-A49E-22FF894B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649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10792-05AE-BC19-2B74-E3F8EB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F92F7-C619-6432-8C30-11F29A9C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A89C8-7D22-1FFD-A6BF-2301B8B4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7AB5B-906F-0094-6232-F56E4D8E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BB81CA-0192-9646-9C81-51CB3098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2883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5ECDA8F-593F-DEC1-EB1E-019275C6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2B1D-ECF7-C347-94B4-FADE7F366946}" type="datetime1">
              <a:rPr lang="en-US" smtClean="0"/>
              <a:t>11/27/2025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A989CE3-ABEA-CBC6-17DC-301A91C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5E20E-9A75-6809-639D-6BF508F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478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50C39-B327-A6CA-9BA1-8A6D4C15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1A3E1-63CD-AA3E-9B0E-912E88F1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A25E0A-0902-85F9-601D-04F8AFDD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B2E31D-5342-EC7F-E643-58EE869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C561-071F-174D-A0E0-69F57A06D3CF}" type="datetime1">
              <a:rPr lang="en-US" smtClean="0"/>
              <a:t>11/27/2025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4D4488-8B90-86E5-8C03-7E4B8F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3F28CB5-5AD3-1F16-2D64-D41D4CA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104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DB5E9-EA15-D30B-3C35-42A9BBF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281E37-FB05-E021-874C-01D79EEDD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42E8BD-AD00-F1CA-03F5-2675F2AC1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2E5033-4861-59E4-CE97-FFC9C32B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5C828-EA3E-7947-BA07-91877F3DAF0A}" type="datetime1">
              <a:rPr lang="en-US" smtClean="0"/>
              <a:t>11/27/2025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FFDCAE-789C-84DA-F97A-AF00B647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AFDC7F-2710-035E-BB0A-DDC96F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8606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09A12-F89E-8C75-46BD-2D9B0721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165141-0061-579D-91C9-66A577F9E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0BF015-D3A6-E932-D45E-2155C8D4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A9AF-08DB-E041-8AB0-3A90A14DB3BD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7F2026-EBD9-14E0-ECF9-9FD50B26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E25C6A-274B-2F87-37F0-B01D04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206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68690B-1FE4-5378-5250-AF6AC74C2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D605D-8B21-C317-340A-11D26EC3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270A5-8991-CAED-AD4F-FCA60097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7B29D-9BF2-0242-A0B3-A985A014F3AD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45DB4-94EF-F96B-1B89-C6FA1806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ED165D-6C26-FE9A-A313-D5FA8896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37252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D74-CFC0-5AAD-0DBA-4DAE2FE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E51AA-1826-D5A4-4D74-A387839E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5E-7568-F84C-8DC2-9C150279FFFE}" type="datetime1">
              <a:rPr lang="en-US" smtClean="0"/>
              <a:t>11/27/2025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1CC4B-E962-E33F-B794-ED573FCF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9002-D3F4-0B35-B8C1-52338A2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93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1FD50-0C59-C417-55E1-5B3A891E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72CF92-7358-3C54-F5F6-E2907BA7A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CD0E01-57D7-1ED1-25CB-80AF4919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8A1F70-CB2A-3596-2FF6-A5518EB7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EAD15-42FE-9533-E17D-C8D552AA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1BE3A8-C2AB-BD02-4381-014E1BAE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760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AE3E7-3791-865B-3F8B-F0364AA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289837-11C1-D555-A7C5-13704B5A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C8E3B0-F466-2639-BB83-F754FBE4B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29B61-B828-DAE9-43BD-D83CFD77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95B215-8D9C-8203-3A79-6B052A6E9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22EA28-84C7-1A06-ACB3-6131D7C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C2FCF4A-C584-0AD6-787A-DE0731DF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C2CE877-1AB5-5219-5331-E750DF8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526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DD5A-C047-F8D0-DA7E-19329467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DD8A31-6EFC-CFB6-C096-C1FB86C6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63919A-4AC8-2939-3A78-BC0128E1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690A0E-097A-7DDE-A49E-22FF894B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77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5ECDA8F-593F-DEC1-EB1E-019275C6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A989CE3-ABEA-CBC6-17DC-301A91C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5E20E-9A75-6809-639D-6BF508F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00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50C39-B327-A6CA-9BA1-8A6D4C15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1A3E1-63CD-AA3E-9B0E-912E88F1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A25E0A-0902-85F9-601D-04F8AFDD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B2E31D-5342-EC7F-E643-58EE869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4D4488-8B90-86E5-8C03-7E4B8F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3F28CB5-5AD3-1F16-2D64-D41D4CA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139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DB5E9-EA15-D30B-3C35-42A9BBF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281E37-FB05-E021-874C-01D79EEDD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42E8BD-AD00-F1CA-03F5-2675F2AC1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2E5033-4861-59E4-CE97-FFC9C32B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FFDCAE-789C-84DA-F97A-AF00B647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AFDC7F-2710-035E-BB0A-DDC96F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59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3C29633-190A-0197-3DA9-EC8DFAB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01B5E-4E2B-A6DB-5925-B2EC519E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6AF50-A528-B12A-96B0-868A2F26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C89BB1-5A5B-4779-81CE-BF22AFA9B40A}" type="datetimeFigureOut">
              <a:rPr lang="nl-BE" smtClean="0"/>
              <a:t>27/11/2025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8E766-20E7-FFEB-BB73-3728F1434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F1833D-C567-A08F-A4C3-DA00B204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B9325-F9AB-0E8D-505A-AD1065F024E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2857" y="1379372"/>
            <a:ext cx="10520943" cy="6606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38EE0-8464-5FE4-4025-D7C4D74A03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93" y="6176963"/>
            <a:ext cx="9128907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88C-6579-EE81-3DA4-6DC8DFA250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18520" y="6176963"/>
            <a:ext cx="3352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023A86-F80F-76D3-C672-8C771FC488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33800" y="5710404"/>
            <a:ext cx="933119" cy="9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66EFB-49B5-5AD4-7916-FC6162A5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05F7-2DDD-5EEC-8413-0DCA0CF5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564E-4AB9-C83C-1931-128DE4E6D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0EBFD-C0B0-4406-9B6E-841DD2A8CA96}" type="datetimeFigureOut">
              <a:rPr lang="en-BE" smtClean="0"/>
              <a:t>11/27/2025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F2FF-9BB5-8647-2B06-30D4FE031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CACD-1254-E804-895F-79A9E2173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C9968-DF2A-4DEA-A251-97EFC3DCF20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141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3C29633-190A-0197-3DA9-EC8DFAB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01B5E-4E2B-A6DB-5925-B2EC519E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6AF50-A528-B12A-96B0-868A2F26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704852-145C-6948-AC41-13876618F127}" type="datetime1">
              <a:rPr lang="en-US" smtClean="0"/>
              <a:t>11/27/2025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8E766-20E7-FFEB-BB73-3728F1434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F1833D-C567-A08F-A4C3-DA00B204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A8FF3-608E-4A35-AC1D-F2A02A681AE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B9325-F9AB-0E8D-505A-AD1065F024E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2857" y="1379372"/>
            <a:ext cx="10520943" cy="6606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38EE0-8464-5FE4-4025-D7C4D74A03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93" y="6176963"/>
            <a:ext cx="9128907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88C-6579-EE81-3DA4-6DC8DFA250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18520" y="6176963"/>
            <a:ext cx="3352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023A86-F80F-76D3-C672-8C771FC488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33800" y="5710404"/>
            <a:ext cx="933119" cy="9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0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584D3-0FCD-F7F5-AB88-8CFBBCF3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BBA02-762F-6C40-014B-DE04AD8A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662" y="4869741"/>
            <a:ext cx="9878675" cy="704338"/>
          </a:xfrm>
        </p:spPr>
        <p:txBody>
          <a:bodyPr>
            <a:noAutofit/>
          </a:bodyPr>
          <a:lstStyle/>
          <a:p>
            <a: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Lithium </a:t>
            </a:r>
            <a:r>
              <a:rPr lang="nl-BE" sz="4000" b="1" cap="all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Chilie</a:t>
            </a:r>
            <a:br>
              <a:rPr lang="nl-BE" sz="4000" b="1" cap="all" dirty="0">
                <a:ln>
                  <a:solidFill>
                    <a:sysClr val="windowText" lastClr="000000"/>
                  </a:solidFill>
                </a:ln>
                <a:latin typeface="Lato Black"/>
                <a:ea typeface="Lato Black"/>
                <a:cs typeface="Lato Black"/>
              </a:rPr>
            </a:br>
            <a:r>
              <a:rPr lang="nl-BE" sz="4000" b="1" cap="all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75000"/>
                  </a:schemeClr>
                </a:solidFill>
                <a:latin typeface="Lato Black"/>
                <a:ea typeface="Lato Black"/>
                <a:cs typeface="Lato Black"/>
              </a:rPr>
              <a:t>Vek</a:t>
            </a:r>
            <a: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75000"/>
                  </a:schemeClr>
                </a:solidFill>
                <a:latin typeface="Lato Black"/>
                <a:ea typeface="Lato Black"/>
                <a:cs typeface="Lato Black"/>
              </a:rPr>
              <a:t> investment club</a:t>
            </a:r>
            <a:endParaRPr lang="nl-BE" sz="4000" b="1" cap="all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CD24F-3BE4-647E-B1EE-7E15EEAC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88" y="313546"/>
            <a:ext cx="5562060" cy="42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85A1-7AE7-26E3-2029-8B32E969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Algemene</a:t>
            </a:r>
            <a:r>
              <a:rPr lang="en-US" dirty="0"/>
              <a:t> </a:t>
            </a:r>
            <a:r>
              <a:rPr lang="en-US" dirty="0" err="1"/>
              <a:t>vergadering</a:t>
            </a:r>
            <a:r>
              <a:rPr lang="en-US" dirty="0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4D34-A725-4053-2679-122A3A04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Nieuw concept </a:t>
            </a:r>
          </a:p>
          <a:p>
            <a:r>
              <a:rPr lang="en-US" dirty="0"/>
              <a:t>1 </a:t>
            </a:r>
            <a:r>
              <a:rPr lang="en-US" dirty="0" err="1"/>
              <a:t>uur</a:t>
            </a:r>
          </a:p>
          <a:p>
            <a:r>
              <a:rPr lang="en-US" dirty="0"/>
              <a:t>Geen </a:t>
            </a:r>
            <a:r>
              <a:rPr lang="en-US" dirty="0" err="1"/>
              <a:t>nieuwe</a:t>
            </a:r>
            <a:r>
              <a:rPr lang="en-US"/>
              <a:t> "voorstellen"</a:t>
            </a:r>
          </a:p>
          <a:p>
            <a:r>
              <a:rPr lang="en-US" dirty="0"/>
              <a:t>Geen sector </a:t>
            </a:r>
            <a:r>
              <a:rPr lang="en-US" err="1"/>
              <a:t>discussies</a:t>
            </a:r>
            <a:r>
              <a:rPr lang="en-US" dirty="0"/>
              <a:t> </a:t>
            </a:r>
          </a:p>
          <a:p>
            <a:r>
              <a:rPr lang="en-US" dirty="0" err="1"/>
              <a:t>Verkoop</a:t>
            </a:r>
            <a:r>
              <a:rPr lang="en-US" dirty="0"/>
              <a:t> moment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3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6D32-4301-3631-63DB-D54673ED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Tijdens</a:t>
            </a:r>
            <a:r>
              <a:rPr lang="en-US" dirty="0"/>
              <a:t> de </a:t>
            </a:r>
            <a:r>
              <a:rPr lang="en-US" dirty="0" err="1"/>
              <a:t>algemene</a:t>
            </a:r>
            <a:r>
              <a:rPr lang="en-US" dirty="0"/>
              <a:t> </a:t>
            </a:r>
            <a:r>
              <a:rPr lang="en-US" dirty="0" err="1"/>
              <a:t>vergadering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EA956-F3A8-A4D3-73DA-FD3EB089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Geen sector disucussie</a:t>
            </a:r>
            <a:endParaRPr lang="en-US" dirty="0"/>
          </a:p>
          <a:p>
            <a:pPr marL="457200" indent="-457200"/>
            <a:r>
              <a:rPr lang="en-US"/>
              <a:t>Openlijk</a:t>
            </a:r>
            <a:endParaRPr lang="en-US" dirty="0"/>
          </a:p>
          <a:p>
            <a:r>
              <a:rPr lang="en-US"/>
              <a:t>10 </a:t>
            </a:r>
            <a:r>
              <a:rPr lang="en-US" dirty="0" err="1"/>
              <a:t>minuten</a:t>
            </a:r>
            <a:r>
              <a:rPr lang="en-US" dirty="0"/>
              <a:t> </a:t>
            </a:r>
            <a:r>
              <a:rPr lang="en-US" dirty="0" err="1"/>
              <a:t>discussie</a:t>
            </a:r>
            <a:r>
              <a:rPr lang="en-US" dirty="0"/>
              <a:t> </a:t>
            </a:r>
          </a:p>
          <a:p>
            <a:r>
              <a:rPr lang="en-US"/>
              <a:t>Direct stemming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1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  <a:latin typeface="Lato Black" panose="020F0A02020204030203" pitchFamily="34" charset="0"/>
                <a:ea typeface="Lato Black"/>
                <a:cs typeface="Lato Black"/>
              </a:rPr>
              <a:t>Duitsland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1" y="1496206"/>
            <a:ext cx="6429621" cy="42613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>
                <a:ea typeface="+mn-lt"/>
                <a:cs typeface="+mn-lt"/>
              </a:rPr>
              <a:t>BBP Q3 2025:</a:t>
            </a:r>
            <a:r>
              <a:rPr lang="en-US" sz="2400" dirty="0">
                <a:ea typeface="+mn-lt"/>
                <a:cs typeface="+mn-lt"/>
              </a:rPr>
              <a:t> 0,0% </a:t>
            </a:r>
            <a:r>
              <a:rPr lang="en-US" sz="2400" err="1">
                <a:ea typeface="+mn-lt"/>
                <a:cs typeface="+mn-lt"/>
              </a:rPr>
              <a:t>groei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–0,3% in Q2)</a:t>
            </a:r>
            <a:endParaRPr lang="en-US" sz="2400" b="1"/>
          </a:p>
          <a:p>
            <a:r>
              <a:rPr lang="en-US" sz="2400" b="1" dirty="0">
                <a:ea typeface="+mn-lt"/>
                <a:cs typeface="+mn-lt"/>
              </a:rPr>
              <a:t>Trend: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geen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echte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ommekeer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2 </a:t>
            </a:r>
            <a:r>
              <a:rPr lang="en-US" sz="2400" dirty="0" err="1">
                <a:ea typeface="+mn-lt"/>
                <a:cs typeface="+mn-lt"/>
              </a:rPr>
              <a:t>jaar</a:t>
            </a:r>
            <a:r>
              <a:rPr lang="en-US" sz="2400" dirty="0">
                <a:ea typeface="+mn-lt"/>
                <a:cs typeface="+mn-lt"/>
              </a:rPr>
              <a:t> van </a:t>
            </a:r>
            <a:r>
              <a:rPr lang="en-US" sz="2400" dirty="0" err="1">
                <a:ea typeface="+mn-lt"/>
                <a:cs typeface="+mn-lt"/>
              </a:rPr>
              <a:t>recessie</a:t>
            </a:r>
            <a:endParaRPr lang="en-US" sz="2400"/>
          </a:p>
          <a:p>
            <a:r>
              <a:rPr lang="en-US" sz="2400" b="1" dirty="0" err="1">
                <a:ea typeface="+mn-lt"/>
                <a:cs typeface="+mn-lt"/>
              </a:rPr>
              <a:t>Zwakke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sectoren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auto-</a:t>
            </a:r>
            <a:r>
              <a:rPr lang="en-US" sz="2400" dirty="0" err="1">
                <a:ea typeface="+mn-lt"/>
                <a:cs typeface="+mn-lt"/>
              </a:rPr>
              <a:t>industrie</a:t>
            </a:r>
            <a:r>
              <a:rPr lang="en-US" sz="2400" dirty="0">
                <a:ea typeface="+mn-lt"/>
                <a:cs typeface="+mn-lt"/>
              </a:rPr>
              <a:t> &amp; </a:t>
            </a:r>
            <a:r>
              <a:rPr lang="en-US" sz="2400" dirty="0" err="1">
                <a:ea typeface="+mn-lt"/>
                <a:cs typeface="+mn-lt"/>
              </a:rPr>
              <a:t>chemie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blijven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onder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druk</a:t>
            </a:r>
            <a:endParaRPr lang="en-US" sz="2400"/>
          </a:p>
          <a:p>
            <a:r>
              <a:rPr lang="en-US" sz="2400" b="1" err="1">
                <a:ea typeface="+mn-lt"/>
                <a:cs typeface="+mn-lt"/>
              </a:rPr>
              <a:t>Exportproblemen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Amerikaanse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invoerheffingen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raken</a:t>
            </a:r>
            <a:r>
              <a:rPr lang="en-US" sz="2400" dirty="0">
                <a:ea typeface="+mn-lt"/>
                <a:cs typeface="+mn-lt"/>
              </a:rPr>
              <a:t> “Made in Germany”-</a:t>
            </a:r>
            <a:r>
              <a:rPr lang="en-US" sz="2400" err="1">
                <a:ea typeface="+mn-lt"/>
                <a:cs typeface="+mn-lt"/>
              </a:rPr>
              <a:t>producten</a:t>
            </a:r>
            <a:endParaRPr lang="en-US" sz="2400"/>
          </a:p>
          <a:p>
            <a:r>
              <a:rPr lang="en-US" sz="2400" b="1" dirty="0" err="1">
                <a:ea typeface="+mn-lt"/>
                <a:cs typeface="+mn-lt"/>
              </a:rPr>
              <a:t>Binnenlandse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consumptie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daalt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verder</a:t>
            </a:r>
            <a:r>
              <a:rPr lang="en-US" sz="2400" dirty="0">
                <a:ea typeface="+mn-lt"/>
                <a:cs typeface="+mn-lt"/>
              </a:rPr>
              <a:t> =&gt; </a:t>
            </a:r>
            <a:r>
              <a:rPr lang="en-US" sz="2400" dirty="0" err="1">
                <a:ea typeface="+mn-lt"/>
                <a:cs typeface="+mn-lt"/>
              </a:rPr>
              <a:t>gezinnen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geven</a:t>
            </a:r>
            <a:r>
              <a:rPr lang="en-US" sz="2400" dirty="0">
                <a:ea typeface="+mn-lt"/>
                <a:cs typeface="+mn-lt"/>
              </a:rPr>
              <a:t> minder </a:t>
            </a:r>
            <a:r>
              <a:rPr lang="en-US" sz="2400" dirty="0" err="1">
                <a:ea typeface="+mn-lt"/>
                <a:cs typeface="+mn-lt"/>
              </a:rPr>
              <a:t>uit</a:t>
            </a:r>
            <a:endParaRPr lang="en-US" sz="2400" dirty="0"/>
          </a:p>
          <a:p>
            <a:r>
              <a:rPr lang="en-US" sz="2400" b="1" dirty="0" err="1">
                <a:ea typeface="+mn-lt"/>
                <a:cs typeface="+mn-lt"/>
              </a:rPr>
              <a:t>Vooruitzicht</a:t>
            </a:r>
            <a:r>
              <a:rPr lang="en-US" sz="2400" b="1" dirty="0">
                <a:ea typeface="+mn-lt"/>
                <a:cs typeface="+mn-lt"/>
              </a:rPr>
              <a:t> 2025: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verwachte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groei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slechts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>
                <a:ea typeface="+mn-lt"/>
                <a:cs typeface="+mn-lt"/>
              </a:rPr>
              <a:t>+0,2%</a:t>
            </a:r>
            <a:r>
              <a:rPr lang="en-US" sz="2400" dirty="0">
                <a:ea typeface="+mn-lt"/>
                <a:cs typeface="+mn-lt"/>
              </a:rPr>
              <a:t> (</a:t>
            </a:r>
            <a:r>
              <a:rPr lang="en-US" sz="2400" dirty="0" err="1">
                <a:ea typeface="+mn-lt"/>
                <a:cs typeface="+mn-lt"/>
              </a:rPr>
              <a:t>licht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herstel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t.o.v</a:t>
            </a:r>
            <a:r>
              <a:rPr lang="en-US" sz="2400" dirty="0">
                <a:ea typeface="+mn-lt"/>
                <a:cs typeface="+mn-lt"/>
              </a:rPr>
              <a:t>. 2024)</a:t>
            </a:r>
            <a:endParaRPr lang="en-US" sz="2400"/>
          </a:p>
          <a:p>
            <a:pPr marL="0" indent="0">
              <a:buNone/>
            </a:pPr>
            <a:endParaRPr lang="en-US" sz="2400" dirty="0"/>
          </a:p>
          <a:p>
            <a:endParaRPr lang="en-US" sz="1700" b="1" dirty="0"/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40E27-716E-0719-4963-64B2F613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92" y="1892527"/>
            <a:ext cx="5362143" cy="28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  <a:latin typeface="Lato Black" panose="020F0A02020204030203" pitchFamily="34" charset="0"/>
                <a:ea typeface="Lato Black"/>
                <a:cs typeface="Lato Black"/>
              </a:rPr>
              <a:t>Goud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E92D32-C89F-0C64-6852-3AB80701C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068" y="1494642"/>
            <a:ext cx="8765864" cy="48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  <a:latin typeface="Lato Black"/>
                <a:ea typeface="Lato Black"/>
                <a:cs typeface="Lato Black"/>
              </a:rPr>
              <a:t>BNP Paribas</a:t>
            </a:r>
            <a:endParaRPr lang="nl-BE" dirty="0" err="1">
              <a:solidFill>
                <a:srgbClr val="244337"/>
              </a:solidFill>
              <a:latin typeface="Lato Black" panose="020F0A02020204030203" pitchFamily="34" charset="0"/>
              <a:ea typeface="Lato Black"/>
              <a:cs typeface="Lato Black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8019C-5A00-E06A-25C1-FF219A4E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060" y="99414"/>
            <a:ext cx="4979479" cy="4916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42E28-6C62-E024-F62C-B14DB579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36" y="783772"/>
            <a:ext cx="2239595" cy="1354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41776-0F09-7686-70A6-D1C6439C1DEF}"/>
              </a:ext>
            </a:extLst>
          </p:cNvPr>
          <p:cNvSpPr txBox="1"/>
          <p:nvPr/>
        </p:nvSpPr>
        <p:spPr>
          <a:xfrm>
            <a:off x="604137" y="2133650"/>
            <a:ext cx="638736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BNP Paribas tot </a:t>
            </a:r>
            <a:r>
              <a:rPr lang="en-US" sz="2400" b="1" dirty="0">
                <a:ea typeface="+mn-lt"/>
                <a:cs typeface="+mn-lt"/>
              </a:rPr>
              <a:t>$21 </a:t>
            </a:r>
            <a:r>
              <a:rPr lang="en-US" sz="2400" b="1" dirty="0" err="1">
                <a:ea typeface="+mn-lt"/>
                <a:cs typeface="+mn-lt"/>
              </a:rPr>
              <a:t>miljoen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schadevergoeding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aan</a:t>
            </a:r>
            <a:r>
              <a:rPr lang="en-US" sz="2400" dirty="0">
                <a:ea typeface="+mn-lt"/>
                <a:cs typeface="+mn-lt"/>
              </a:rPr>
              <a:t> 3 </a:t>
            </a:r>
            <a:r>
              <a:rPr lang="en-US" sz="2400" dirty="0" err="1">
                <a:ea typeface="+mn-lt"/>
                <a:cs typeface="+mn-lt"/>
              </a:rPr>
              <a:t>Soedanese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vluchtelingen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Zaak </a:t>
            </a:r>
            <a:r>
              <a:rPr lang="en-US" sz="2400" err="1">
                <a:ea typeface="+mn-lt"/>
                <a:cs typeface="+mn-lt"/>
              </a:rPr>
              <a:t>gelinkt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aan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collectieve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rechtszaak</a:t>
            </a:r>
            <a:r>
              <a:rPr lang="en-US" sz="2400" b="1" dirty="0">
                <a:ea typeface="+mn-lt"/>
                <a:cs typeface="+mn-lt"/>
              </a:rPr>
              <a:t> van &gt;20.000 </a:t>
            </a:r>
            <a:r>
              <a:rPr lang="en-US" sz="2400" b="1" err="1">
                <a:ea typeface="+mn-lt"/>
                <a:cs typeface="+mn-lt"/>
              </a:rPr>
              <a:t>Soedanezen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Totaal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risico</a:t>
            </a:r>
            <a:r>
              <a:rPr lang="en-US" sz="2400" dirty="0">
                <a:ea typeface="+mn-lt"/>
                <a:cs typeface="+mn-lt"/>
              </a:rPr>
              <a:t>: tot </a:t>
            </a:r>
            <a:r>
              <a:rPr lang="en-US" sz="2400" b="1" dirty="0">
                <a:ea typeface="+mn-lt"/>
                <a:cs typeface="+mn-lt"/>
              </a:rPr>
              <a:t>$9,7 </a:t>
            </a:r>
            <a:r>
              <a:rPr lang="en-US" sz="2400" b="1" dirty="0" err="1">
                <a:ea typeface="+mn-lt"/>
                <a:cs typeface="+mn-lt"/>
              </a:rPr>
              <a:t>miljard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aan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schadevergoedingen</a:t>
            </a:r>
            <a:r>
              <a:rPr lang="en-US" sz="2400" dirty="0">
                <a:ea typeface="+mn-lt"/>
                <a:cs typeface="+mn-lt"/>
              </a:rPr>
              <a:t> (</a:t>
            </a:r>
            <a:r>
              <a:rPr lang="en-US" sz="2400" dirty="0" err="1">
                <a:ea typeface="+mn-lt"/>
                <a:cs typeface="+mn-lt"/>
              </a:rPr>
              <a:t>schatting</a:t>
            </a:r>
            <a:r>
              <a:rPr lang="en-US" sz="2400" dirty="0">
                <a:ea typeface="+mn-lt"/>
                <a:cs typeface="+mn-lt"/>
              </a:rPr>
              <a:t> Citigroup)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Belgische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overheid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bezit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bijna</a:t>
            </a:r>
            <a:r>
              <a:rPr lang="en-US" sz="2400" b="1" dirty="0">
                <a:ea typeface="+mn-lt"/>
                <a:cs typeface="+mn-lt"/>
              </a:rPr>
              <a:t> 6% van BNP Paribas</a:t>
            </a:r>
            <a:r>
              <a:rPr lang="en-US" sz="2400" dirty="0">
                <a:ea typeface="+mn-lt"/>
                <a:cs typeface="+mn-lt"/>
              </a:rPr>
              <a:t> (op </a:t>
            </a:r>
            <a:r>
              <a:rPr lang="en-US" sz="2400" err="1">
                <a:ea typeface="+mn-lt"/>
                <a:cs typeface="+mn-lt"/>
              </a:rPr>
              <a:t>één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grootste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aandeelhouder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Dalende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koers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 err="1">
                <a:ea typeface="+mn-lt"/>
                <a:cs typeface="+mn-lt"/>
              </a:rPr>
              <a:t>treft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Belgische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begroting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4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34E8-7E5D-E1CC-B06B-817529CD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517476-BE75-3BF2-E325-04F4F115B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282" y="364871"/>
            <a:ext cx="4574286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BCD7D-F968-5C43-C359-941189C7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5" y="3357039"/>
            <a:ext cx="3371257" cy="2798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54DA3-5C61-2033-6941-B2CA5F92DEA0}"/>
              </a:ext>
            </a:extLst>
          </p:cNvPr>
          <p:cNvSpPr txBox="1"/>
          <p:nvPr/>
        </p:nvSpPr>
        <p:spPr>
          <a:xfrm>
            <a:off x="709787" y="1715446"/>
            <a:ext cx="43886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19 000 PE's in de VS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dat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spelers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participaties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amper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aan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peperdure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waarderingen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kwijtgeraken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Lobbyen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PE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gewone</a:t>
            </a:r>
            <a:r>
              <a:rPr lang="en-US" dirty="0"/>
              <a:t> </a:t>
            </a:r>
            <a:r>
              <a:rPr lang="en-US" dirty="0" err="1"/>
              <a:t>belegger</a:t>
            </a:r>
            <a:r>
              <a:rPr lang="en-US" dirty="0"/>
              <a:t> </a:t>
            </a:r>
            <a:r>
              <a:rPr lang="en-US" dirty="0" err="1">
                <a:ea typeface="+mn-lt"/>
                <a:cs typeface="+mn-lt"/>
              </a:rPr>
              <a:t>toegankelijk</a:t>
            </a:r>
            <a:r>
              <a:rPr lang="en-US" dirty="0"/>
              <a:t> 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555C-979F-C43A-D5A7-C61F72460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0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AEED-59C4-13FA-D3A6-6294397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B19C2-CECF-D2C7-58F1-C774EC3E0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837" y="1908203"/>
            <a:ext cx="3651359" cy="27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DDB04-40E0-3D10-01BE-918E7A61A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D2643-C6E3-C41C-F094-57F5390F5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863" y="725764"/>
            <a:ext cx="9878675" cy="704338"/>
          </a:xfrm>
        </p:spPr>
        <p:txBody>
          <a:bodyPr>
            <a:noAutofit/>
          </a:bodyPr>
          <a:lstStyle/>
          <a:p>
            <a:br>
              <a:rPr lang="nl-BE" sz="4000" b="1" cap="all" dirty="0">
                <a:ln>
                  <a:solidFill>
                    <a:sysClr val="windowText" lastClr="000000"/>
                  </a:solidFill>
                </a:ln>
                <a:latin typeface="Lato Black" panose="020F0A02020204030203" pitchFamily="34" charset="0"/>
              </a:rPr>
            </a:br>
            <a:b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rgbClr val="FEF4E9"/>
                </a:solidFill>
                <a:latin typeface="Lato Black"/>
                <a:ea typeface="Lato Black"/>
                <a:cs typeface="Lato Black"/>
              </a:rPr>
            </a:br>
            <a: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Finance &amp; consulting fair</a:t>
            </a:r>
            <a:endParaRPr lang="nl-BE" sz="4000" b="1" cap="all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FB4C2C-AE80-F8ED-EA4B-703F6FFA096B}"/>
              </a:ext>
            </a:extLst>
          </p:cNvPr>
          <p:cNvSpPr txBox="1">
            <a:spLocks/>
          </p:cNvSpPr>
          <p:nvPr/>
        </p:nvSpPr>
        <p:spPr>
          <a:xfrm>
            <a:off x="1156662" y="2200917"/>
            <a:ext cx="5415588" cy="3174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 descr="A logo with text and graphic design&#10;&#10;AI-generated content may be incorrect.">
            <a:extLst>
              <a:ext uri="{FF2B5EF4-FFF2-40B4-BE49-F238E27FC236}">
                <a16:creationId xmlns:a16="http://schemas.microsoft.com/office/drawing/2014/main" id="{E100FE66-DD5D-2C2E-E4B5-7EFF03207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1" y="148005"/>
            <a:ext cx="1199262" cy="119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59947-B7F0-A7DD-1198-16AC15AAB53A}"/>
              </a:ext>
            </a:extLst>
          </p:cNvPr>
          <p:cNvSpPr txBox="1"/>
          <p:nvPr/>
        </p:nvSpPr>
        <p:spPr>
          <a:xfrm>
            <a:off x="3755043" y="5584493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2800" b="0" i="0" u="sng" strike="noStrike" kern="1200" cap="none" spc="0" normalizeH="0" baseline="0" noProof="0" dirty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Inschrijvingen openen binnekort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879D2E-9D0C-1EE3-2E27-2AE32C84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658" y="1522493"/>
            <a:ext cx="7057083" cy="39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49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E204E-A7F5-18B8-C374-D22CA8537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26F73-651F-8216-9F80-D6CC04BFE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863" y="725764"/>
            <a:ext cx="9878675" cy="704338"/>
          </a:xfrm>
        </p:spPr>
        <p:txBody>
          <a:bodyPr>
            <a:noAutofit/>
          </a:bodyPr>
          <a:lstStyle/>
          <a:p>
            <a:br>
              <a:rPr lang="nl-BE" sz="4000" b="1" cap="all" dirty="0">
                <a:ln>
                  <a:solidFill>
                    <a:sysClr val="windowText" lastClr="000000"/>
                  </a:solidFill>
                </a:ln>
                <a:latin typeface="Lato Black" panose="020F0A02020204030203" pitchFamily="34" charset="0"/>
              </a:rPr>
            </a:br>
            <a:b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rgbClr val="FEF4E9"/>
                </a:solidFill>
                <a:latin typeface="Lato Black"/>
                <a:ea typeface="Lato Black"/>
                <a:cs typeface="Lato Black"/>
              </a:rPr>
            </a:br>
            <a:r>
              <a:rPr lang="nl-BE" sz="40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BCG case night</a:t>
            </a:r>
            <a:endParaRPr lang="nl-BE" sz="4000" b="1" cap="all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8293C-ABA0-DE85-F827-47DC0ACDFA9A}"/>
              </a:ext>
            </a:extLst>
          </p:cNvPr>
          <p:cNvSpPr txBox="1">
            <a:spLocks/>
          </p:cNvSpPr>
          <p:nvPr/>
        </p:nvSpPr>
        <p:spPr>
          <a:xfrm>
            <a:off x="1156662" y="2200917"/>
            <a:ext cx="5415588" cy="3174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 descr="A logo with text and graphic design&#10;&#10;AI-generated content may be incorrect.">
            <a:extLst>
              <a:ext uri="{FF2B5EF4-FFF2-40B4-BE49-F238E27FC236}">
                <a16:creationId xmlns:a16="http://schemas.microsoft.com/office/drawing/2014/main" id="{E5CCFEC0-75AA-428F-9A0D-AC9D39EC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1" y="148005"/>
            <a:ext cx="1199262" cy="119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60AD0-AFA3-4A85-CDB8-9F1438E0A6B9}"/>
              </a:ext>
            </a:extLst>
          </p:cNvPr>
          <p:cNvSpPr txBox="1"/>
          <p:nvPr/>
        </p:nvSpPr>
        <p:spPr>
          <a:xfrm>
            <a:off x="2095930" y="2007861"/>
            <a:ext cx="800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Case night at BCG office </a:t>
            </a:r>
            <a:r>
              <a:rPr kumimoji="0" lang="en-B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(25/11)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0" i="0" u="none" strike="noStrike" kern="1200" cap="none" spc="0" normalizeH="0" baseline="0" noProof="0" dirty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Strategy consulting in M&amp;A and Private Equiy</a:t>
            </a:r>
          </a:p>
        </p:txBody>
      </p:sp>
      <p:pic>
        <p:nvPicPr>
          <p:cNvPr id="3074" name="Picture 2" descr="Boston Consulting Group - weADAPT">
            <a:extLst>
              <a:ext uri="{FF2B5EF4-FFF2-40B4-BE49-F238E27FC236}">
                <a16:creationId xmlns:a16="http://schemas.microsoft.com/office/drawing/2014/main" id="{0A2C2CAF-184A-B946-37A5-45CABF1A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30" y="3478426"/>
            <a:ext cx="3779108" cy="20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50E18-3787-33A6-ED5A-CA47D66D67BA}"/>
              </a:ext>
            </a:extLst>
          </p:cNvPr>
          <p:cNvSpPr txBox="1"/>
          <p:nvPr/>
        </p:nvSpPr>
        <p:spPr>
          <a:xfrm>
            <a:off x="6315200" y="4266568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2800" b="0" i="0" u="sng" strike="noStrike" kern="1200" cap="none" spc="0" normalizeH="0" baseline="0" noProof="0" dirty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Inschrijvingen openen binnekort</a:t>
            </a:r>
          </a:p>
        </p:txBody>
      </p:sp>
    </p:spTree>
    <p:extLst>
      <p:ext uri="{BB962C8B-B14F-4D97-AF65-F5344CB8AC3E}">
        <p14:creationId xmlns:p14="http://schemas.microsoft.com/office/powerpoint/2010/main" val="368371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B099-3678-56D7-4D13-00368100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684774" cy="1655762"/>
          </a:xfrm>
        </p:spPr>
        <p:txBody>
          <a:bodyPr>
            <a:normAutofit fontScale="90000"/>
          </a:bodyPr>
          <a:lstStyle/>
          <a:p>
            <a:r>
              <a:rPr lang="nl-BE" sz="72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Algemene vergadering 3</a:t>
            </a:r>
            <a:br>
              <a:rPr lang="nl-BE" sz="72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</a:br>
            <a:r>
              <a:rPr lang="nl-BE" sz="72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Macro</a:t>
            </a:r>
            <a:endParaRPr lang="nl-BE" sz="7200" b="1" cap="all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ato Black" panose="020F0A02020204030203" pitchFamily="34" charset="0"/>
              <a:ea typeface="Lato Black"/>
              <a:cs typeface="Lato Black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8EF02-DF1E-4CA0-A16A-719DCC97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9" y="3602038"/>
            <a:ext cx="1049102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sz="4400" cap="small" dirty="0">
                <a:ln w="3175">
                  <a:noFill/>
                </a:ln>
                <a:solidFill>
                  <a:schemeClr val="bg1"/>
                </a:solidFill>
                <a:latin typeface="Lato"/>
                <a:ea typeface="Lato"/>
                <a:cs typeface="Lato"/>
              </a:rPr>
              <a:t>30 oktober 2025</a:t>
            </a:r>
            <a:endParaRPr lang="nl-BE" sz="4400" cap="small" dirty="0">
              <a:ln w="3175">
                <a:noFill/>
              </a:ln>
              <a:solidFill>
                <a:schemeClr val="bg1"/>
              </a:solidFill>
              <a:latin typeface="Lato" panose="020F0502020204030203" pitchFamily="34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4824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  <a:latin typeface="Lato Black"/>
                <a:ea typeface="Lato Black"/>
                <a:cs typeface="Lato Black"/>
              </a:rPr>
              <a:t>FED verlaag rente</a:t>
            </a:r>
            <a:endParaRPr lang="nl-BE" dirty="0">
              <a:solidFill>
                <a:srgbClr val="244337"/>
              </a:solidFill>
              <a:latin typeface="Lato Black" panose="020F0A02020204030203" pitchFamily="34" charset="0"/>
              <a:ea typeface="Lato Black"/>
              <a:cs typeface="Lato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79" y="1715398"/>
            <a:ext cx="7898921" cy="3776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 Fed </a:t>
            </a:r>
            <a:r>
              <a:rPr lang="en-US" dirty="0" err="1">
                <a:ea typeface="+mn-lt"/>
                <a:cs typeface="+mn-lt"/>
              </a:rPr>
              <a:t>verlaagt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beleidsrente</a:t>
            </a:r>
            <a:r>
              <a:rPr lang="en-US" dirty="0">
                <a:ea typeface="+mn-lt"/>
                <a:cs typeface="+mn-lt"/>
              </a:rPr>
              <a:t> met </a:t>
            </a:r>
            <a:r>
              <a:rPr lang="en-US" b="1" dirty="0">
                <a:ea typeface="+mn-lt"/>
                <a:cs typeface="+mn-lt"/>
              </a:rPr>
              <a:t>0,25% (25 </a:t>
            </a:r>
            <a:r>
              <a:rPr lang="en-US" b="1" dirty="0" err="1">
                <a:ea typeface="+mn-lt"/>
                <a:cs typeface="+mn-lt"/>
              </a:rPr>
              <a:t>basispunten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naar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doel­bereik</a:t>
            </a:r>
            <a:r>
              <a:rPr lang="en-US" dirty="0">
                <a:ea typeface="+mn-lt"/>
                <a:cs typeface="+mn-lt"/>
              </a:rPr>
              <a:t> van </a:t>
            </a:r>
            <a:r>
              <a:rPr lang="en-US" b="1" dirty="0">
                <a:ea typeface="+mn-lt"/>
                <a:cs typeface="+mn-lt"/>
              </a:rPr>
              <a:t>3,75% – 4,00%</a:t>
            </a:r>
            <a:endParaRPr lang="en-BE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Het is de </a:t>
            </a:r>
            <a:r>
              <a:rPr lang="en-US" b="1" dirty="0" err="1">
                <a:ea typeface="+mn-lt"/>
                <a:cs typeface="+mn-lt"/>
              </a:rPr>
              <a:t>tweede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renteverlaging</a:t>
            </a:r>
            <a:r>
              <a:rPr lang="en-US" dirty="0">
                <a:ea typeface="+mn-lt"/>
                <a:cs typeface="+mn-lt"/>
              </a:rPr>
              <a:t> van 2025 </a:t>
            </a:r>
            <a:r>
              <a:rPr lang="en-US" i="1" dirty="0">
                <a:ea typeface="+mn-lt"/>
                <a:cs typeface="+mn-lt"/>
              </a:rPr>
              <a:t>(</a:t>
            </a:r>
            <a:r>
              <a:rPr lang="en-US" i="1" dirty="0" err="1">
                <a:ea typeface="+mn-lt"/>
                <a:cs typeface="+mn-lt"/>
              </a:rPr>
              <a:t>na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een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verlaging</a:t>
            </a:r>
            <a:r>
              <a:rPr lang="en-US" i="1" dirty="0">
                <a:ea typeface="+mn-lt"/>
                <a:cs typeface="+mn-lt"/>
              </a:rPr>
              <a:t> in </a:t>
            </a:r>
            <a:r>
              <a:rPr lang="en-US" i="1" dirty="0" err="1">
                <a:ea typeface="+mn-lt"/>
                <a:cs typeface="+mn-lt"/>
              </a:rPr>
              <a:t>september</a:t>
            </a:r>
            <a:r>
              <a:rPr lang="en-US" i="1" dirty="0">
                <a:ea typeface="+mn-lt"/>
                <a:cs typeface="+mn-lt"/>
              </a:rPr>
              <a:t>)</a:t>
            </a:r>
          </a:p>
          <a:p>
            <a:r>
              <a:rPr lang="en-US" dirty="0" err="1">
                <a:ea typeface="+mn-lt"/>
                <a:cs typeface="+mn-lt"/>
              </a:rPr>
              <a:t>verdere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renteverlaging</a:t>
            </a:r>
            <a:r>
              <a:rPr lang="en-US" dirty="0">
                <a:ea typeface="+mn-lt"/>
                <a:cs typeface="+mn-lt"/>
              </a:rPr>
              <a:t> in </a:t>
            </a:r>
            <a:r>
              <a:rPr lang="en-US" dirty="0" err="1">
                <a:ea typeface="+mn-lt"/>
                <a:cs typeface="+mn-lt"/>
              </a:rPr>
              <a:t>december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niet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gegarandeerd</a:t>
            </a:r>
            <a:r>
              <a:rPr lang="en-US" dirty="0">
                <a:ea typeface="+mn-lt"/>
                <a:cs typeface="+mn-lt"/>
              </a:rPr>
              <a:t> is (“far from guaranteed”)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4C5A3-A031-142D-4B21-F8F54018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10" y="1111489"/>
            <a:ext cx="4022501" cy="46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86C9-407C-B8DB-5881-80B1E108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B36E-13D2-0772-DB42-4EA8F2F6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29" y="1370344"/>
            <a:ext cx="7050654" cy="48928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 err="1">
                <a:ea typeface="+mn-lt"/>
                <a:cs typeface="+mn-lt"/>
              </a:rPr>
              <a:t>Beleidsrente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blijft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>
                <a:ea typeface="+mn-lt"/>
                <a:cs typeface="+mn-lt"/>
              </a:rPr>
              <a:t>2,0%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derde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keer</a:t>
            </a:r>
            <a:r>
              <a:rPr lang="en-US" sz="2400" dirty="0">
                <a:ea typeface="+mn-lt"/>
                <a:cs typeface="+mn-lt"/>
              </a:rPr>
              <a:t> op </a:t>
            </a:r>
            <a:r>
              <a:rPr lang="en-US" sz="2400" dirty="0" err="1">
                <a:ea typeface="+mn-lt"/>
                <a:cs typeface="+mn-lt"/>
              </a:rPr>
              <a:t>rij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wijziging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Reden: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inflatie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dicht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bij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doel</a:t>
            </a:r>
            <a:r>
              <a:rPr lang="en-US" sz="2400" dirty="0">
                <a:ea typeface="+mn-lt"/>
                <a:cs typeface="+mn-lt"/>
              </a:rPr>
              <a:t> (2%) → </a:t>
            </a:r>
            <a:r>
              <a:rPr lang="en-US" sz="2400" b="1" err="1">
                <a:ea typeface="+mn-lt"/>
                <a:cs typeface="+mn-lt"/>
              </a:rPr>
              <a:t>geen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nood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aan</a:t>
            </a:r>
            <a:r>
              <a:rPr lang="en-US" sz="2400" b="1" dirty="0">
                <a:ea typeface="+mn-lt"/>
                <a:cs typeface="+mn-lt"/>
              </a:rPr>
              <a:t> extra </a:t>
            </a:r>
            <a:r>
              <a:rPr lang="en-US" sz="2400" b="1" err="1">
                <a:ea typeface="+mn-lt"/>
                <a:cs typeface="+mn-lt"/>
              </a:rPr>
              <a:t>actie</a:t>
            </a:r>
            <a:endParaRPr lang="en-US" sz="2400"/>
          </a:p>
          <a:p>
            <a:r>
              <a:rPr lang="en-US" sz="2400" b="1" dirty="0">
                <a:ea typeface="+mn-lt"/>
                <a:cs typeface="+mn-lt"/>
              </a:rPr>
              <a:t>ECB-</a:t>
            </a:r>
            <a:r>
              <a:rPr lang="en-US" sz="2400" b="1" dirty="0" err="1">
                <a:ea typeface="+mn-lt"/>
                <a:cs typeface="+mn-lt"/>
              </a:rPr>
              <a:t>verwachtingen</a:t>
            </a:r>
            <a:r>
              <a:rPr lang="en-US" sz="2400" b="1" dirty="0">
                <a:ea typeface="+mn-lt"/>
                <a:cs typeface="+mn-lt"/>
              </a:rPr>
              <a:t>: </a:t>
            </a:r>
            <a:r>
              <a:rPr lang="en-US" sz="2400" dirty="0" err="1">
                <a:ea typeface="+mn-lt"/>
                <a:cs typeface="+mn-lt"/>
              </a:rPr>
              <a:t>Inflatie</a:t>
            </a:r>
            <a:r>
              <a:rPr lang="en-US" sz="2400" dirty="0">
                <a:ea typeface="+mn-lt"/>
                <a:cs typeface="+mn-lt"/>
              </a:rPr>
              <a:t>: </a:t>
            </a:r>
            <a:r>
              <a:rPr lang="en-US" sz="2400" b="1" dirty="0">
                <a:ea typeface="+mn-lt"/>
                <a:cs typeface="+mn-lt"/>
              </a:rPr>
              <a:t>2,1% (2025)</a:t>
            </a:r>
            <a:r>
              <a:rPr lang="en-US" sz="2400" dirty="0">
                <a:ea typeface="+mn-lt"/>
                <a:cs typeface="+mn-lt"/>
              </a:rPr>
              <a:t> → </a:t>
            </a:r>
            <a:r>
              <a:rPr lang="en-US" sz="2400" b="1" dirty="0">
                <a:ea typeface="+mn-lt"/>
                <a:cs typeface="+mn-lt"/>
              </a:rPr>
              <a:t>1,7% (2026)</a:t>
            </a:r>
            <a:r>
              <a:rPr lang="en-US" sz="2400" dirty="0">
                <a:ea typeface="+mn-lt"/>
                <a:cs typeface="+mn-lt"/>
              </a:rPr>
              <a:t> → </a:t>
            </a:r>
            <a:r>
              <a:rPr lang="en-US" sz="2400" b="1" dirty="0">
                <a:ea typeface="+mn-lt"/>
                <a:cs typeface="+mn-lt"/>
              </a:rPr>
              <a:t>1,9% (2027)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 err="1">
                <a:ea typeface="+mn-lt"/>
                <a:cs typeface="+mn-lt"/>
              </a:rPr>
              <a:t>Economie</a:t>
            </a:r>
            <a:r>
              <a:rPr lang="en-US" sz="2400" b="1" dirty="0">
                <a:ea typeface="+mn-lt"/>
                <a:cs typeface="+mn-lt"/>
              </a:rPr>
              <a:t> Eurozone: BBP Q3 2025:</a:t>
            </a:r>
            <a:r>
              <a:rPr lang="en-US" sz="2400" dirty="0">
                <a:ea typeface="+mn-lt"/>
                <a:cs typeface="+mn-lt"/>
              </a:rPr>
              <a:t> +0,2% (vs. +0,1% in Q2)</a:t>
            </a:r>
            <a:endParaRPr lang="en-US" sz="2400"/>
          </a:p>
          <a:p>
            <a:r>
              <a:rPr lang="en-US" sz="2400" dirty="0" err="1">
                <a:ea typeface="+mn-lt"/>
                <a:cs typeface="+mn-lt"/>
              </a:rPr>
              <a:t>Groter</a:t>
            </a:r>
            <a:r>
              <a:rPr lang="en-US" sz="2400" dirty="0">
                <a:ea typeface="+mn-lt"/>
                <a:cs typeface="+mn-lt"/>
              </a:rPr>
              <a:t> dan </a:t>
            </a:r>
            <a:r>
              <a:rPr lang="en-US" sz="2400" dirty="0" err="1">
                <a:ea typeface="+mn-lt"/>
                <a:cs typeface="+mn-lt"/>
              </a:rPr>
              <a:t>verwacht</a:t>
            </a:r>
            <a:r>
              <a:rPr lang="en-US" sz="2400" dirty="0">
                <a:ea typeface="+mn-lt"/>
                <a:cs typeface="+mn-lt"/>
              </a:rPr>
              <a:t> → </a:t>
            </a:r>
            <a:r>
              <a:rPr lang="en-US" sz="2400" b="1" dirty="0" err="1">
                <a:ea typeface="+mn-lt"/>
                <a:cs typeface="+mn-lt"/>
              </a:rPr>
              <a:t>lichte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versnelling</a:t>
            </a:r>
            <a:r>
              <a:rPr lang="en-US" sz="2400" b="1" dirty="0">
                <a:ea typeface="+mn-lt"/>
                <a:cs typeface="+mn-lt"/>
              </a:rPr>
              <a:t> van </a:t>
            </a:r>
            <a:r>
              <a:rPr lang="en-US" sz="2400" b="1" dirty="0" err="1">
                <a:ea typeface="+mn-lt"/>
                <a:cs typeface="+mn-lt"/>
              </a:rPr>
              <a:t>groei</a:t>
            </a:r>
            <a:endParaRPr lang="en-US" sz="2400"/>
          </a:p>
          <a:p>
            <a:r>
              <a:rPr lang="en-US" sz="2400" b="1" dirty="0" err="1">
                <a:ea typeface="+mn-lt"/>
                <a:cs typeface="+mn-lt"/>
              </a:rPr>
              <a:t>Waarschuwing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vooruitzichten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 err="1">
                <a:ea typeface="+mn-lt"/>
                <a:cs typeface="+mn-lt"/>
              </a:rPr>
              <a:t>blijven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onzeker</a:t>
            </a:r>
            <a:r>
              <a:rPr lang="en-US" sz="2400" dirty="0">
                <a:ea typeface="+mn-lt"/>
                <a:cs typeface="+mn-lt"/>
              </a:rPr>
              <a:t> door </a:t>
            </a:r>
            <a:r>
              <a:rPr lang="en-US" sz="2400" dirty="0" err="1">
                <a:ea typeface="+mn-lt"/>
                <a:cs typeface="+mn-lt"/>
              </a:rPr>
              <a:t>handelsspanningen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geopolitiek</a:t>
            </a:r>
            <a:endParaRPr lang="en-US" sz="2400" dirty="0" err="1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C1CF9-7231-E8D9-6DD7-82AEDCDD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65" y="517224"/>
            <a:ext cx="4639879" cy="480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5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BD60-C59C-2528-4F7D-F3E1BD6D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Consumentenvertrouwen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5BC2-185C-F64D-D927-AD4D948C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13"/>
            <a:ext cx="2866954" cy="4763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EU: </a:t>
            </a:r>
            <a:r>
              <a:rPr lang="en-US" b="1" dirty="0">
                <a:ea typeface="+mn-lt"/>
                <a:cs typeface="+mn-lt"/>
              </a:rPr>
              <a:t>+1,0 → 96,7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Eurozone: </a:t>
            </a:r>
            <a:r>
              <a:rPr lang="en-US" b="1" dirty="0">
                <a:ea typeface="+mn-lt"/>
                <a:cs typeface="+mn-lt"/>
              </a:rPr>
              <a:t>+1,2 → 96,8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A0257-F798-9F7B-65D3-63A96263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68" y="1619831"/>
            <a:ext cx="9344525" cy="48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8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2E30-902E-68B5-F23B-3AA17605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Frankrijk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E9D0D-4D52-38FD-1B69-D9FDAF3AF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57" y="1586002"/>
            <a:ext cx="6279071" cy="4495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BBP Q3 2025:</a:t>
            </a:r>
            <a:r>
              <a:rPr lang="en-US" sz="2400" dirty="0">
                <a:ea typeface="+mn-lt"/>
                <a:cs typeface="+mn-lt"/>
              </a:rPr>
              <a:t> +0,5% (</a:t>
            </a:r>
            <a:r>
              <a:rPr lang="en-US" sz="2400" err="1">
                <a:ea typeface="+mn-lt"/>
                <a:cs typeface="+mn-lt"/>
              </a:rPr>
              <a:t>verwacht</a:t>
            </a:r>
            <a:r>
              <a:rPr lang="en-US" sz="2400" dirty="0">
                <a:ea typeface="+mn-lt"/>
                <a:cs typeface="+mn-lt"/>
              </a:rPr>
              <a:t> +0,1–0,2%) </a:t>
            </a:r>
            <a:r>
              <a:rPr lang="en-US" sz="2400" err="1">
                <a:ea typeface="+mn-lt"/>
                <a:cs typeface="+mn-lt"/>
              </a:rPr>
              <a:t>sterkste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groei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sinds</a:t>
            </a:r>
            <a:r>
              <a:rPr lang="en-US" sz="2400" dirty="0">
                <a:ea typeface="+mn-lt"/>
                <a:cs typeface="+mn-lt"/>
              </a:rPr>
              <a:t> 2023</a:t>
            </a:r>
            <a:endParaRPr lang="en-US" sz="2400"/>
          </a:p>
          <a:p>
            <a:r>
              <a:rPr lang="en-US" sz="2400" b="1" dirty="0">
                <a:ea typeface="+mn-lt"/>
                <a:cs typeface="+mn-lt"/>
              </a:rPr>
              <a:t>Motor:</a:t>
            </a:r>
            <a:r>
              <a:rPr lang="en-US" sz="2400" dirty="0">
                <a:ea typeface="+mn-lt"/>
                <a:cs typeface="+mn-lt"/>
              </a:rPr>
              <a:t> export (+2,2%)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bedrijfs</a:t>
            </a:r>
            <a:r>
              <a:rPr lang="en-US" sz="2400" dirty="0">
                <a:ea typeface="+mn-lt"/>
                <a:cs typeface="+mn-lt"/>
              </a:rPr>
              <a:t>- &amp; </a:t>
            </a:r>
            <a:r>
              <a:rPr lang="en-US" sz="2400" err="1">
                <a:ea typeface="+mn-lt"/>
                <a:cs typeface="+mn-lt"/>
              </a:rPr>
              <a:t>overheidsinvesteringen</a:t>
            </a:r>
            <a:endParaRPr lang="en-US" sz="2400"/>
          </a:p>
          <a:p>
            <a:r>
              <a:rPr lang="en-US" sz="2400" b="1" err="1">
                <a:ea typeface="+mn-lt"/>
                <a:cs typeface="+mn-lt"/>
              </a:rPr>
              <a:t>Begroting</a:t>
            </a:r>
            <a:r>
              <a:rPr lang="en-US" sz="2400" b="1" dirty="0">
                <a:ea typeface="+mn-lt"/>
                <a:cs typeface="+mn-lt"/>
              </a:rPr>
              <a:t> 2026: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tekortdoel</a:t>
            </a:r>
            <a:r>
              <a:rPr lang="en-US" sz="2400" dirty="0">
                <a:ea typeface="+mn-lt"/>
                <a:cs typeface="+mn-lt"/>
              </a:rPr>
              <a:t> 4,7% </a:t>
            </a:r>
            <a:r>
              <a:rPr lang="en-US" sz="2400" err="1">
                <a:ea typeface="+mn-lt"/>
                <a:cs typeface="+mn-lt"/>
              </a:rPr>
              <a:t>bbp</a:t>
            </a:r>
            <a:r>
              <a:rPr lang="en-US" sz="2400" dirty="0">
                <a:ea typeface="+mn-lt"/>
                <a:cs typeface="+mn-lt"/>
              </a:rPr>
              <a:t> (vs 5,4% in 2025)</a:t>
            </a:r>
            <a:endParaRPr lang="en-US" sz="2400"/>
          </a:p>
          <a:p>
            <a:r>
              <a:rPr lang="en-US" sz="2400" b="1" err="1">
                <a:ea typeface="+mn-lt"/>
                <a:cs typeface="+mn-lt"/>
              </a:rPr>
              <a:t>Politiek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risico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minderheidsregering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moeizame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goedkeuring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begroting</a:t>
            </a:r>
            <a:endParaRPr lang="en-US" sz="2400"/>
          </a:p>
          <a:p>
            <a:r>
              <a:rPr lang="en-US" sz="2400" b="1" err="1">
                <a:ea typeface="+mn-lt"/>
                <a:cs typeface="+mn-lt"/>
              </a:rPr>
              <a:t>Waarschuwing</a:t>
            </a:r>
            <a:r>
              <a:rPr lang="en-US" sz="2400" b="1" dirty="0">
                <a:ea typeface="+mn-lt"/>
                <a:cs typeface="+mn-lt"/>
              </a:rPr>
              <a:t>: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onzekerheid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hoge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spaarneiging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kunnen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groei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afremmen</a:t>
            </a:r>
            <a:endParaRPr lang="en-US" sz="2400" err="1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E7D1-4F70-8FA1-F346-9467A7A6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98" y="1491786"/>
            <a:ext cx="5677289" cy="43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9196-5CC9-ABF3-664F-ABFC2A2C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2D2A-9C89-0DC0-8EEA-B189A2C31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2 </a:t>
            </a:r>
            <a:r>
              <a:rPr lang="en-US" dirty="0" err="1"/>
              <a:t>keuzes</a:t>
            </a:r>
            <a:endParaRPr lang="en-US" dirty="0"/>
          </a:p>
          <a:p>
            <a:pPr marL="514350" indent="-514350">
              <a:buFont typeface="Calibri" panose="020B0604020202020204" pitchFamily="34" charset="0"/>
              <a:buChar char="-"/>
            </a:pPr>
            <a:r>
              <a:rPr lang="en-US" err="1"/>
              <a:t>Verkopen</a:t>
            </a:r>
            <a:endParaRPr lang="en-US" dirty="0" err="1"/>
          </a:p>
          <a:p>
            <a:pPr marL="514350" indent="-514350">
              <a:buFont typeface="Calibri" panose="020B0604020202020204" pitchFamily="34" charset="0"/>
              <a:buChar char="-"/>
            </a:pPr>
            <a:r>
              <a:rPr lang="en-US" dirty="0"/>
              <a:t>Trailing lost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Argumenten</a:t>
            </a:r>
            <a:r>
              <a:rPr lang="en-US" dirty="0"/>
              <a:t> </a:t>
            </a:r>
            <a:r>
              <a:rPr lang="en-US" dirty="0" err="1"/>
              <a:t>giet</a:t>
            </a:r>
            <a:r>
              <a:rPr lang="en-US" dirty="0"/>
              <a:t> je in </a:t>
            </a:r>
            <a:r>
              <a:rPr lang="en-US" dirty="0" err="1"/>
              <a:t>een</a:t>
            </a:r>
            <a:r>
              <a:rPr lang="en-US" dirty="0"/>
              <a:t> word/</a:t>
            </a:r>
            <a:r>
              <a:rPr lang="en-US" dirty="0" err="1"/>
              <a:t>powerpoint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-ten </a:t>
            </a:r>
            <a:r>
              <a:rPr lang="en-US" dirty="0" err="1"/>
              <a:t>laatste</a:t>
            </a:r>
            <a:r>
              <a:rPr lang="en-US" dirty="0"/>
              <a:t> </a:t>
            </a:r>
            <a:r>
              <a:rPr lang="en-US" dirty="0" err="1"/>
              <a:t>indienen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9 </a:t>
            </a:r>
            <a:r>
              <a:rPr lang="en-US" dirty="0" err="1"/>
              <a:t>november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2914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D744ABC62A64EB73EBDE161BAFFAF" ma:contentTypeVersion="13" ma:contentTypeDescription="Een nieuw document maken." ma:contentTypeScope="" ma:versionID="4951167e122b31e5ded957a5580b48da">
  <xsd:schema xmlns:xsd="http://www.w3.org/2001/XMLSchema" xmlns:xs="http://www.w3.org/2001/XMLSchema" xmlns:p="http://schemas.microsoft.com/office/2006/metadata/properties" xmlns:ns2="bc1159ad-d26f-4422-9cd3-507dd7bb304b" xmlns:ns3="8645f338-6b19-47dd-a9cd-521166d8a9c7" targetNamespace="http://schemas.microsoft.com/office/2006/metadata/properties" ma:root="true" ma:fieldsID="283887a6431aabf65d426566ab0d1d71" ns2:_="" ns3:_="">
    <xsd:import namespace="bc1159ad-d26f-4422-9cd3-507dd7bb304b"/>
    <xsd:import namespace="8645f338-6b19-47dd-a9cd-521166d8a9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159ad-d26f-4422-9cd3-507dd7bb30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da829b53-f82c-4818-ba9e-f50c3edd1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5f338-6b19-47dd-a9cd-521166d8a9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a6b2853-0cf4-4253-bc2b-fe296ed0741f}" ma:internalName="TaxCatchAll" ma:showField="CatchAllData" ma:web="8645f338-6b19-47dd-a9cd-521166d8a9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45f338-6b19-47dd-a9cd-521166d8a9c7" xsi:nil="true"/>
    <lcf76f155ced4ddcb4097134ff3c332f xmlns="bc1159ad-d26f-4422-9cd3-507dd7bb304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76AE51-6F4C-460E-A4C6-2DFD6C1DFC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BD6C5D-4773-475C-86FF-2D05E0593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159ad-d26f-4422-9cd3-507dd7bb304b"/>
    <ds:schemaRef ds:uri="8645f338-6b19-47dd-a9cd-521166d8a9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040381-67DD-4FBC-ACE0-362DC6FCCAC6}">
  <ds:schemaRefs>
    <ds:schemaRef ds:uri="http://www.w3.org/XML/1998/namespace"/>
    <ds:schemaRef ds:uri="http://schemas.microsoft.com/office/2006/documentManagement/types"/>
    <ds:schemaRef ds:uri="http://purl.org/dc/dcmitype/"/>
    <ds:schemaRef ds:uri="8645f338-6b19-47dd-a9cd-521166d8a9c7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c1159ad-d26f-4422-9cd3-507dd7bb30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434</Words>
  <Application>Microsoft Office PowerPoint</Application>
  <PresentationFormat>Widescreen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Kantoorthema</vt:lpstr>
      <vt:lpstr>Custom Design</vt:lpstr>
      <vt:lpstr>1_Kantoorthema</vt:lpstr>
      <vt:lpstr>Lithium Chilie Vek investment club</vt:lpstr>
      <vt:lpstr>  Finance &amp; consulting fair</vt:lpstr>
      <vt:lpstr>  BCG case night</vt:lpstr>
      <vt:lpstr>Algemene vergadering 3 Macro</vt:lpstr>
      <vt:lpstr>FED verlaag rente</vt:lpstr>
      <vt:lpstr>ECB</vt:lpstr>
      <vt:lpstr>Consumentenvertrouwen</vt:lpstr>
      <vt:lpstr>Frankrijk </vt:lpstr>
      <vt:lpstr>Concept </vt:lpstr>
      <vt:lpstr>Algemene vergadering 6</vt:lpstr>
      <vt:lpstr>Tijdens de algemene vergadering </vt:lpstr>
      <vt:lpstr>Duitsland</vt:lpstr>
      <vt:lpstr>Goud</vt:lpstr>
      <vt:lpstr>BNP Paribas</vt:lpstr>
      <vt:lpstr>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Vek investment club</dc:title>
  <dc:creator>Investment Club | VEK</dc:creator>
  <cp:lastModifiedBy>Wout Jonckheere</cp:lastModifiedBy>
  <cp:revision>202</cp:revision>
  <cp:lastPrinted>2024-07-16T07:40:55Z</cp:lastPrinted>
  <dcterms:created xsi:type="dcterms:W3CDTF">2024-07-09T18:43:59Z</dcterms:created>
  <dcterms:modified xsi:type="dcterms:W3CDTF">2025-11-27T19:26:46Z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0x01010004FD744ABC62A64EB73EBDE161BAFFAF</vt:lpwstr>
  </property>
  <property fmtid="{D5CDD505-2E9C-101B-9397-08002B2CF9AE}" pid="3" name="MediaServiceImageTags">
    <vt:lpwstr/>
  </property>
</Properties>
</file>